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6858000" cy="9144000"/>
  <p:embeddedFontLst>
    <p:embeddedFont>
      <p:font typeface="Arita Dotum Medium Bold" panose="020B0600000101010101" charset="-127"/>
      <p:regular r:id="rId39"/>
    </p:embeddedFont>
    <p:embeddedFont>
      <p:font typeface="210 국민체조" panose="020B0600000101010101" charset="-127"/>
      <p:regular r:id="rId40"/>
    </p:embeddedFont>
    <p:embeddedFont>
      <p:font typeface="Arita Dotum Thin Bold" panose="020B0600000101010101" charset="-127"/>
      <p:regular r:id="rId41"/>
    </p:embeddedFont>
    <p:embeddedFont>
      <p:font typeface="Arita Dotum Thin" panose="020B0600000101010101" charset="-127"/>
      <p:regular r:id="rId42"/>
    </p:embeddedFont>
    <p:embeddedFont>
      <p:font typeface="Baekmuk Batang" panose="020B0600000101010101" charset="-127"/>
      <p:regular r:id="rId43"/>
    </p:embeddedFont>
    <p:embeddedFont>
      <p:font typeface="Arita Buri Medium" panose="020B0600000101010101" charset="-127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88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210 국민체조" panose="020B0600000101010101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210 국민체조" panose="020B0600000101010101" charset="-127"/>
              </a:defRPr>
            </a:lvl1pPr>
            <a:lvl2pPr>
              <a:defRPr>
                <a:latin typeface="210 국민체조" panose="020B0600000101010101" charset="-127"/>
              </a:defRPr>
            </a:lvl2pPr>
            <a:lvl3pPr>
              <a:defRPr>
                <a:latin typeface="210 국민체조" panose="020B0600000101010101" charset="-127"/>
              </a:defRPr>
            </a:lvl3pPr>
            <a:lvl4pPr>
              <a:defRPr>
                <a:latin typeface="210 국민체조" panose="020B0600000101010101" charset="-127"/>
              </a:defRPr>
            </a:lvl4pPr>
            <a:lvl5pPr>
              <a:defRPr>
                <a:latin typeface="210 국민체조" panose="020B0600000101010101" charset="-127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210 국민체조" panose="020B0600000101010101" charset="-127"/>
              </a:defRPr>
            </a:lvl1pPr>
            <a:lvl2pPr>
              <a:defRPr>
                <a:latin typeface="210 국민체조" panose="020B0600000101010101" charset="-127"/>
              </a:defRPr>
            </a:lvl2pPr>
            <a:lvl3pPr>
              <a:defRPr>
                <a:latin typeface="210 국민체조" panose="020B0600000101010101" charset="-127"/>
              </a:defRPr>
            </a:lvl3pPr>
            <a:lvl4pPr>
              <a:defRPr>
                <a:latin typeface="210 국민체조" panose="020B0600000101010101" charset="-127"/>
              </a:defRPr>
            </a:lvl4pPr>
            <a:lvl5pPr>
              <a:defRPr>
                <a:latin typeface="210 국민체조" panose="020B0600000101010101" charset="-127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  <a:lvl2pPr>
              <a:defRPr>
                <a:latin typeface="210 국민체조" panose="020B0600000101010101" charset="-127"/>
              </a:defRPr>
            </a:lvl2pPr>
            <a:lvl3pPr>
              <a:defRPr>
                <a:latin typeface="210 국민체조" panose="020B0600000101010101" charset="-127"/>
              </a:defRPr>
            </a:lvl3pPr>
            <a:lvl4pPr>
              <a:defRPr>
                <a:latin typeface="210 국민체조" panose="020B0600000101010101" charset="-127"/>
              </a:defRPr>
            </a:lvl4pPr>
            <a:lvl5pPr>
              <a:defRPr>
                <a:latin typeface="210 국민체조" panose="020B0600000101010101" charset="-127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210 국민체조" panose="020B0600000101010101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210 국민체조" panose="020B0600000101010101" charset="-127"/>
              </a:defRPr>
            </a:lvl1pPr>
            <a:lvl2pPr>
              <a:defRPr sz="2400">
                <a:latin typeface="210 국민체조" panose="020B0600000101010101" charset="-127"/>
              </a:defRPr>
            </a:lvl2pPr>
            <a:lvl3pPr>
              <a:defRPr sz="2000">
                <a:latin typeface="210 국민체조" panose="020B0600000101010101" charset="-127"/>
              </a:defRPr>
            </a:lvl3pPr>
            <a:lvl4pPr>
              <a:defRPr sz="1800">
                <a:latin typeface="210 국민체조" panose="020B0600000101010101" charset="-127"/>
              </a:defRPr>
            </a:lvl4pPr>
            <a:lvl5pPr>
              <a:defRPr sz="1800">
                <a:latin typeface="210 국민체조" panose="020B0600000101010101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210 국민체조" panose="020B0600000101010101" charset="-127"/>
              </a:defRPr>
            </a:lvl1pPr>
            <a:lvl2pPr>
              <a:defRPr sz="2400">
                <a:latin typeface="210 국민체조" panose="020B0600000101010101" charset="-127"/>
              </a:defRPr>
            </a:lvl2pPr>
            <a:lvl3pPr>
              <a:defRPr sz="2000">
                <a:latin typeface="210 국민체조" panose="020B0600000101010101" charset="-127"/>
              </a:defRPr>
            </a:lvl3pPr>
            <a:lvl4pPr>
              <a:defRPr sz="1800">
                <a:latin typeface="210 국민체조" panose="020B0600000101010101" charset="-127"/>
              </a:defRPr>
            </a:lvl4pPr>
            <a:lvl5pPr>
              <a:defRPr sz="1800">
                <a:latin typeface="210 국민체조" panose="020B0600000101010101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210 국민체조" panose="020B0600000101010101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210 국민체조" panose="020B0600000101010101" charset="-127"/>
              </a:defRPr>
            </a:lvl1pPr>
            <a:lvl2pPr>
              <a:defRPr sz="2000">
                <a:latin typeface="210 국민체조" panose="020B0600000101010101" charset="-127"/>
              </a:defRPr>
            </a:lvl2pPr>
            <a:lvl3pPr>
              <a:defRPr sz="1800">
                <a:latin typeface="210 국민체조" panose="020B0600000101010101" charset="-127"/>
              </a:defRPr>
            </a:lvl3pPr>
            <a:lvl4pPr>
              <a:defRPr sz="1600">
                <a:latin typeface="210 국민체조" panose="020B0600000101010101" charset="-127"/>
              </a:defRPr>
            </a:lvl4pPr>
            <a:lvl5pPr>
              <a:defRPr sz="1600">
                <a:latin typeface="210 국민체조" panose="020B0600000101010101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210 국민체조" panose="020B0600000101010101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210 국민체조" panose="020B0600000101010101" charset="-127"/>
              </a:defRPr>
            </a:lvl1pPr>
            <a:lvl2pPr>
              <a:defRPr sz="2000">
                <a:latin typeface="210 국민체조" panose="020B0600000101010101" charset="-127"/>
              </a:defRPr>
            </a:lvl2pPr>
            <a:lvl3pPr>
              <a:defRPr sz="1800">
                <a:latin typeface="210 국민체조" panose="020B0600000101010101" charset="-127"/>
              </a:defRPr>
            </a:lvl3pPr>
            <a:lvl4pPr>
              <a:defRPr sz="1600">
                <a:latin typeface="210 국민체조" panose="020B0600000101010101" charset="-127"/>
              </a:defRPr>
            </a:lvl4pPr>
            <a:lvl5pPr>
              <a:defRPr sz="1600">
                <a:latin typeface="210 국민체조" panose="020B0600000101010101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210 국민체조" panose="020B0600000101010101" charset="-127"/>
              </a:defRPr>
            </a:lvl1pPr>
            <a:lvl2pPr>
              <a:defRPr sz="2800">
                <a:latin typeface="210 국민체조" panose="020B0600000101010101" charset="-127"/>
              </a:defRPr>
            </a:lvl2pPr>
            <a:lvl3pPr>
              <a:defRPr sz="2400">
                <a:latin typeface="210 국민체조" panose="020B0600000101010101" charset="-127"/>
              </a:defRPr>
            </a:lvl3pPr>
            <a:lvl4pPr>
              <a:defRPr sz="2000">
                <a:latin typeface="210 국민체조" panose="020B0600000101010101" charset="-127"/>
              </a:defRPr>
            </a:lvl4pPr>
            <a:lvl5pPr>
              <a:defRPr sz="2000">
                <a:latin typeface="210 국민체조" panose="020B0600000101010101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210 국민체조" panose="020B0600000101010101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210 국민체조" panose="020B0600000101010101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210 국민체조" panose="020B0600000101010101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210 국민체조" panose="020B0600000101010101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국민체조" panose="020B0600000101010101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국민체조" panose="020B0600000101010101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국민체조" panose="020B0600000101010101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210 국민체조" panose="020B0600000101010101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국민체조" panose="020B0600000101010101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국민체조" panose="020B0600000101010101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국민체조" panose="020B0600000101010101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국민체조" panose="020B0600000101010101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국민체조" panose="020B0600000101010101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18" Type="http://schemas.openxmlformats.org/officeDocument/2006/relationships/image" Target="../media/image9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24" Type="http://schemas.openxmlformats.org/officeDocument/2006/relationships/image" Target="../media/image12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5.png"/><Relationship Id="rId19" Type="http://schemas.openxmlformats.org/officeDocument/2006/relationships/image" Target="../media/image18.sv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4.svg"/><Relationship Id="rId7" Type="http://schemas.openxmlformats.org/officeDocument/2006/relationships/image" Target="../media/image1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2.svg"/><Relationship Id="rId4" Type="http://schemas.openxmlformats.org/officeDocument/2006/relationships/image" Target="../media/image46.png"/><Relationship Id="rId9" Type="http://schemas.openxmlformats.org/officeDocument/2006/relationships/image" Target="../media/image6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0828" y="-403844"/>
            <a:ext cx="7344395" cy="11052317"/>
            <a:chOff x="0" y="0"/>
            <a:chExt cx="17937428" cy="26993392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17873929" cy="26929891"/>
            </a:xfrm>
            <a:custGeom>
              <a:avLst/>
              <a:gdLst/>
              <a:ahLst/>
              <a:cxnLst/>
              <a:rect l="l" t="t" r="r" b="b"/>
              <a:pathLst>
                <a:path w="17873929" h="26929891">
                  <a:moveTo>
                    <a:pt x="17781219" y="26929891"/>
                  </a:moveTo>
                  <a:lnTo>
                    <a:pt x="92710" y="26929891"/>
                  </a:lnTo>
                  <a:cubicBezTo>
                    <a:pt x="41910" y="26929891"/>
                    <a:pt x="0" y="26887984"/>
                    <a:pt x="0" y="2683718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779949" y="0"/>
                  </a:lnTo>
                  <a:cubicBezTo>
                    <a:pt x="17830749" y="0"/>
                    <a:pt x="17872658" y="41910"/>
                    <a:pt x="17872658" y="92710"/>
                  </a:cubicBezTo>
                  <a:lnTo>
                    <a:pt x="17872658" y="26835912"/>
                  </a:lnTo>
                  <a:cubicBezTo>
                    <a:pt x="17873929" y="26887984"/>
                    <a:pt x="17832019" y="26929891"/>
                    <a:pt x="17781219" y="26929891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7937429" cy="26993394"/>
            </a:xfrm>
            <a:custGeom>
              <a:avLst/>
              <a:gdLst/>
              <a:ahLst/>
              <a:cxnLst/>
              <a:rect l="l" t="t" r="r" b="b"/>
              <a:pathLst>
                <a:path w="17937429" h="26993394">
                  <a:moveTo>
                    <a:pt x="17812969" y="59690"/>
                  </a:moveTo>
                  <a:cubicBezTo>
                    <a:pt x="17848528" y="59690"/>
                    <a:pt x="17877738" y="88900"/>
                    <a:pt x="17877738" y="124460"/>
                  </a:cubicBezTo>
                  <a:lnTo>
                    <a:pt x="17877738" y="26868934"/>
                  </a:lnTo>
                  <a:cubicBezTo>
                    <a:pt x="17877738" y="26904494"/>
                    <a:pt x="17848528" y="26933702"/>
                    <a:pt x="17812969" y="26933702"/>
                  </a:cubicBezTo>
                  <a:lnTo>
                    <a:pt x="124460" y="26933702"/>
                  </a:lnTo>
                  <a:cubicBezTo>
                    <a:pt x="88900" y="26933702"/>
                    <a:pt x="59690" y="26904494"/>
                    <a:pt x="59690" y="2686893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12969" y="59690"/>
                  </a:lnTo>
                  <a:moveTo>
                    <a:pt x="1781296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868934"/>
                  </a:lnTo>
                  <a:cubicBezTo>
                    <a:pt x="0" y="26937512"/>
                    <a:pt x="55880" y="26993394"/>
                    <a:pt x="124460" y="26993394"/>
                  </a:cubicBezTo>
                  <a:lnTo>
                    <a:pt x="17812969" y="26993394"/>
                  </a:lnTo>
                  <a:cubicBezTo>
                    <a:pt x="17881549" y="26993394"/>
                    <a:pt x="17937429" y="26937512"/>
                    <a:pt x="17937429" y="26868934"/>
                  </a:cubicBezTo>
                  <a:lnTo>
                    <a:pt x="17937429" y="124460"/>
                  </a:lnTo>
                  <a:cubicBezTo>
                    <a:pt x="17937429" y="55880"/>
                    <a:pt x="17881549" y="0"/>
                    <a:pt x="178129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10366" y="1257694"/>
            <a:ext cx="5243646" cy="2362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>
                <a:solidFill>
                  <a:srgbClr val="000000"/>
                </a:solidFill>
                <a:latin typeface="Arita Buri Medium"/>
              </a:rPr>
              <a:t>3조 </a:t>
            </a:r>
          </a:p>
          <a:p>
            <a:pPr>
              <a:lnSpc>
                <a:spcPts val="9360"/>
              </a:lnSpc>
            </a:pPr>
            <a:endParaRPr lang="en-US" sz="7800">
              <a:solidFill>
                <a:srgbClr val="000000"/>
              </a:solidFill>
              <a:latin typeface="Arita Buri Medium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34235" y="4001909"/>
            <a:ext cx="1372386" cy="238111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2796186" y="4001909"/>
            <a:ext cx="1675437" cy="238111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5161188" y="3931758"/>
            <a:ext cx="1467631" cy="238111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0991808" y="6877188"/>
            <a:ext cx="1411350" cy="238111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3136310" y="6877188"/>
            <a:ext cx="1684096" cy="238111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5553558" y="6784975"/>
            <a:ext cx="1705742" cy="238111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3062512" y="1028700"/>
            <a:ext cx="1416256" cy="235329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15234609" y="1028700"/>
            <a:ext cx="1450486" cy="235329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/>
          <a:stretch>
            <a:fillRect/>
          </a:stretch>
        </p:blipFill>
        <p:spPr>
          <a:xfrm>
            <a:off x="8243330" y="4001909"/>
            <a:ext cx="1801341" cy="235329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rcRect/>
          <a:stretch>
            <a:fillRect/>
          </a:stretch>
        </p:blipFill>
        <p:spPr>
          <a:xfrm>
            <a:off x="8829563" y="1028700"/>
            <a:ext cx="1429092" cy="235329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>
            <a:fillRect/>
          </a:stretch>
        </p:blipFill>
        <p:spPr>
          <a:xfrm>
            <a:off x="11014497" y="1028700"/>
            <a:ext cx="1292173" cy="235329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/>
          <a:stretch>
            <a:fillRect/>
          </a:stretch>
        </p:blipFill>
        <p:spPr>
          <a:xfrm>
            <a:off x="8457315" y="6812792"/>
            <a:ext cx="1801341" cy="2353295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10366" y="6036695"/>
            <a:ext cx="7415061" cy="54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Arita Buri Medium"/>
              </a:rPr>
              <a:t> 유명현,김진현,정상원,김민정(조장)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148" y="-403844"/>
            <a:ext cx="4444680" cy="11052317"/>
            <a:chOff x="0" y="0"/>
            <a:chExt cx="10855370" cy="26993392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10791871" cy="26929891"/>
            </a:xfrm>
            <a:custGeom>
              <a:avLst/>
              <a:gdLst/>
              <a:ahLst/>
              <a:cxnLst/>
              <a:rect l="l" t="t" r="r" b="b"/>
              <a:pathLst>
                <a:path w="10791871" h="26929891">
                  <a:moveTo>
                    <a:pt x="10699160" y="26929891"/>
                  </a:moveTo>
                  <a:lnTo>
                    <a:pt x="92710" y="26929891"/>
                  </a:lnTo>
                  <a:cubicBezTo>
                    <a:pt x="41910" y="26929891"/>
                    <a:pt x="0" y="26887984"/>
                    <a:pt x="0" y="2683718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697890" y="0"/>
                  </a:lnTo>
                  <a:cubicBezTo>
                    <a:pt x="10748690" y="0"/>
                    <a:pt x="10790600" y="41910"/>
                    <a:pt x="10790600" y="92710"/>
                  </a:cubicBezTo>
                  <a:lnTo>
                    <a:pt x="10790600" y="26835912"/>
                  </a:lnTo>
                  <a:cubicBezTo>
                    <a:pt x="10791871" y="26887984"/>
                    <a:pt x="10749960" y="26929891"/>
                    <a:pt x="10699160" y="26929891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855371" cy="26993394"/>
            </a:xfrm>
            <a:custGeom>
              <a:avLst/>
              <a:gdLst/>
              <a:ahLst/>
              <a:cxnLst/>
              <a:rect l="l" t="t" r="r" b="b"/>
              <a:pathLst>
                <a:path w="10855371" h="26993394">
                  <a:moveTo>
                    <a:pt x="10730910" y="59690"/>
                  </a:moveTo>
                  <a:cubicBezTo>
                    <a:pt x="10766471" y="59690"/>
                    <a:pt x="10795681" y="88900"/>
                    <a:pt x="10795681" y="124460"/>
                  </a:cubicBezTo>
                  <a:lnTo>
                    <a:pt x="10795681" y="26868934"/>
                  </a:lnTo>
                  <a:cubicBezTo>
                    <a:pt x="10795681" y="26904494"/>
                    <a:pt x="10766471" y="26933702"/>
                    <a:pt x="10730910" y="26933702"/>
                  </a:cubicBezTo>
                  <a:lnTo>
                    <a:pt x="124460" y="26933702"/>
                  </a:lnTo>
                  <a:cubicBezTo>
                    <a:pt x="88900" y="26933702"/>
                    <a:pt x="59690" y="26904494"/>
                    <a:pt x="59690" y="2686893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730911" y="59690"/>
                  </a:lnTo>
                  <a:moveTo>
                    <a:pt x="107309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868934"/>
                  </a:lnTo>
                  <a:cubicBezTo>
                    <a:pt x="0" y="26937512"/>
                    <a:pt x="55880" y="26993394"/>
                    <a:pt x="124460" y="26993394"/>
                  </a:cubicBezTo>
                  <a:lnTo>
                    <a:pt x="10730911" y="26993394"/>
                  </a:lnTo>
                  <a:cubicBezTo>
                    <a:pt x="10799490" y="26993394"/>
                    <a:pt x="10855371" y="26937512"/>
                    <a:pt x="10855371" y="26868934"/>
                  </a:cubicBezTo>
                  <a:lnTo>
                    <a:pt x="10855371" y="124460"/>
                  </a:lnTo>
                  <a:cubicBezTo>
                    <a:pt x="10855371" y="55880"/>
                    <a:pt x="10799490" y="0"/>
                    <a:pt x="10730911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43877" y="1795587"/>
            <a:ext cx="12806119" cy="772383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169228"/>
            <a:ext cx="9657896" cy="257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유스케이스</a:t>
            </a:r>
            <a:r>
              <a:rPr lang="en-US" sz="7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 </a:t>
            </a:r>
            <a:r>
              <a:rPr lang="en-US" sz="7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다이어그램</a:t>
            </a:r>
            <a:endParaRPr lang="en-US" sz="7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022" b="3022"/>
          <a:stretch>
            <a:fillRect/>
          </a:stretch>
        </p:blipFill>
        <p:spPr>
          <a:xfrm>
            <a:off x="604064" y="1474141"/>
            <a:ext cx="17079872" cy="858942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169228"/>
            <a:ext cx="7880094" cy="257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클래스</a:t>
            </a:r>
            <a:r>
              <a:rPr lang="en-US" sz="7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 </a:t>
            </a:r>
            <a:r>
              <a:rPr lang="en-US" sz="7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다이어그램</a:t>
            </a:r>
            <a:endParaRPr lang="en-US" sz="7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148" y="-403844"/>
            <a:ext cx="4444680" cy="11052317"/>
            <a:chOff x="0" y="0"/>
            <a:chExt cx="10855370" cy="26993392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10791871" cy="26929891"/>
            </a:xfrm>
            <a:custGeom>
              <a:avLst/>
              <a:gdLst/>
              <a:ahLst/>
              <a:cxnLst/>
              <a:rect l="l" t="t" r="r" b="b"/>
              <a:pathLst>
                <a:path w="10791871" h="26929891">
                  <a:moveTo>
                    <a:pt x="10699160" y="26929891"/>
                  </a:moveTo>
                  <a:lnTo>
                    <a:pt x="92710" y="26929891"/>
                  </a:lnTo>
                  <a:cubicBezTo>
                    <a:pt x="41910" y="26929891"/>
                    <a:pt x="0" y="26887984"/>
                    <a:pt x="0" y="2683718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697890" y="0"/>
                  </a:lnTo>
                  <a:cubicBezTo>
                    <a:pt x="10748690" y="0"/>
                    <a:pt x="10790600" y="41910"/>
                    <a:pt x="10790600" y="92710"/>
                  </a:cubicBezTo>
                  <a:lnTo>
                    <a:pt x="10790600" y="26835912"/>
                  </a:lnTo>
                  <a:cubicBezTo>
                    <a:pt x="10791871" y="26887984"/>
                    <a:pt x="10749960" y="26929891"/>
                    <a:pt x="10699160" y="26929891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855371" cy="26993394"/>
            </a:xfrm>
            <a:custGeom>
              <a:avLst/>
              <a:gdLst/>
              <a:ahLst/>
              <a:cxnLst/>
              <a:rect l="l" t="t" r="r" b="b"/>
              <a:pathLst>
                <a:path w="10855371" h="26993394">
                  <a:moveTo>
                    <a:pt x="10730910" y="59690"/>
                  </a:moveTo>
                  <a:cubicBezTo>
                    <a:pt x="10766471" y="59690"/>
                    <a:pt x="10795681" y="88900"/>
                    <a:pt x="10795681" y="124460"/>
                  </a:cubicBezTo>
                  <a:lnTo>
                    <a:pt x="10795681" y="26868934"/>
                  </a:lnTo>
                  <a:cubicBezTo>
                    <a:pt x="10795681" y="26904494"/>
                    <a:pt x="10766471" y="26933702"/>
                    <a:pt x="10730910" y="26933702"/>
                  </a:cubicBezTo>
                  <a:lnTo>
                    <a:pt x="124460" y="26933702"/>
                  </a:lnTo>
                  <a:cubicBezTo>
                    <a:pt x="88900" y="26933702"/>
                    <a:pt x="59690" y="26904494"/>
                    <a:pt x="59690" y="2686893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730911" y="59690"/>
                  </a:lnTo>
                  <a:moveTo>
                    <a:pt x="107309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868934"/>
                  </a:lnTo>
                  <a:cubicBezTo>
                    <a:pt x="0" y="26937512"/>
                    <a:pt x="55880" y="26993394"/>
                    <a:pt x="124460" y="26993394"/>
                  </a:cubicBezTo>
                  <a:lnTo>
                    <a:pt x="10730911" y="26993394"/>
                  </a:lnTo>
                  <a:cubicBezTo>
                    <a:pt x="10799490" y="26993394"/>
                    <a:pt x="10855371" y="26937512"/>
                    <a:pt x="10855371" y="26868934"/>
                  </a:cubicBezTo>
                  <a:lnTo>
                    <a:pt x="10855371" y="124460"/>
                  </a:lnTo>
                  <a:cubicBezTo>
                    <a:pt x="10855371" y="55880"/>
                    <a:pt x="10799490" y="0"/>
                    <a:pt x="10730911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31914" y="1474141"/>
            <a:ext cx="9958645" cy="849708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169228"/>
            <a:ext cx="7552150" cy="257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시퀀스</a:t>
            </a:r>
            <a:r>
              <a:rPr lang="en-US" sz="7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 </a:t>
            </a:r>
            <a:r>
              <a:rPr lang="en-US" sz="7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다이어그램</a:t>
            </a:r>
            <a:endParaRPr lang="en-US" sz="7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148" y="-403844"/>
            <a:ext cx="4444680" cy="11052317"/>
            <a:chOff x="0" y="0"/>
            <a:chExt cx="10855370" cy="26993392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10791871" cy="26929891"/>
            </a:xfrm>
            <a:custGeom>
              <a:avLst/>
              <a:gdLst/>
              <a:ahLst/>
              <a:cxnLst/>
              <a:rect l="l" t="t" r="r" b="b"/>
              <a:pathLst>
                <a:path w="10791871" h="26929891">
                  <a:moveTo>
                    <a:pt x="10699160" y="26929891"/>
                  </a:moveTo>
                  <a:lnTo>
                    <a:pt x="92710" y="26929891"/>
                  </a:lnTo>
                  <a:cubicBezTo>
                    <a:pt x="41910" y="26929891"/>
                    <a:pt x="0" y="26887984"/>
                    <a:pt x="0" y="2683718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697890" y="0"/>
                  </a:lnTo>
                  <a:cubicBezTo>
                    <a:pt x="10748690" y="0"/>
                    <a:pt x="10790600" y="41910"/>
                    <a:pt x="10790600" y="92710"/>
                  </a:cubicBezTo>
                  <a:lnTo>
                    <a:pt x="10790600" y="26835912"/>
                  </a:lnTo>
                  <a:cubicBezTo>
                    <a:pt x="10791871" y="26887984"/>
                    <a:pt x="10749960" y="26929891"/>
                    <a:pt x="10699160" y="26929891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855371" cy="26993394"/>
            </a:xfrm>
            <a:custGeom>
              <a:avLst/>
              <a:gdLst/>
              <a:ahLst/>
              <a:cxnLst/>
              <a:rect l="l" t="t" r="r" b="b"/>
              <a:pathLst>
                <a:path w="10855371" h="26993394">
                  <a:moveTo>
                    <a:pt x="10730910" y="59690"/>
                  </a:moveTo>
                  <a:cubicBezTo>
                    <a:pt x="10766471" y="59690"/>
                    <a:pt x="10795681" y="88900"/>
                    <a:pt x="10795681" y="124460"/>
                  </a:cubicBezTo>
                  <a:lnTo>
                    <a:pt x="10795681" y="26868934"/>
                  </a:lnTo>
                  <a:cubicBezTo>
                    <a:pt x="10795681" y="26904494"/>
                    <a:pt x="10766471" y="26933702"/>
                    <a:pt x="10730910" y="26933702"/>
                  </a:cubicBezTo>
                  <a:lnTo>
                    <a:pt x="124460" y="26933702"/>
                  </a:lnTo>
                  <a:cubicBezTo>
                    <a:pt x="88900" y="26933702"/>
                    <a:pt x="59690" y="26904494"/>
                    <a:pt x="59690" y="2686893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730911" y="59690"/>
                  </a:lnTo>
                  <a:moveTo>
                    <a:pt x="107309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868934"/>
                  </a:lnTo>
                  <a:cubicBezTo>
                    <a:pt x="0" y="26937512"/>
                    <a:pt x="55880" y="26993394"/>
                    <a:pt x="124460" y="26993394"/>
                  </a:cubicBezTo>
                  <a:lnTo>
                    <a:pt x="10730911" y="26993394"/>
                  </a:lnTo>
                  <a:cubicBezTo>
                    <a:pt x="10799490" y="26993394"/>
                    <a:pt x="10855371" y="26937512"/>
                    <a:pt x="10855371" y="26868934"/>
                  </a:cubicBezTo>
                  <a:lnTo>
                    <a:pt x="10855371" y="124460"/>
                  </a:lnTo>
                  <a:cubicBezTo>
                    <a:pt x="10855371" y="55880"/>
                    <a:pt x="10799490" y="0"/>
                    <a:pt x="10730911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47965" y="1474141"/>
            <a:ext cx="12940995" cy="833187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169228"/>
            <a:ext cx="6913523" cy="1304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Nanum Myeongjo Bold Bold"/>
              </a:rPr>
              <a:t>ERD 다이어그램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02522" y="-403129"/>
            <a:ext cx="13190869" cy="11093258"/>
            <a:chOff x="0" y="0"/>
            <a:chExt cx="32216440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2152940" cy="27029885"/>
            </a:xfrm>
            <a:custGeom>
              <a:avLst/>
              <a:gdLst/>
              <a:ahLst/>
              <a:cxnLst/>
              <a:rect l="l" t="t" r="r" b="b"/>
              <a:pathLst>
                <a:path w="32152940" h="27029885">
                  <a:moveTo>
                    <a:pt x="32060229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2058961" y="0"/>
                  </a:lnTo>
                  <a:cubicBezTo>
                    <a:pt x="32109761" y="0"/>
                    <a:pt x="32151669" y="41910"/>
                    <a:pt x="32151669" y="92710"/>
                  </a:cubicBezTo>
                  <a:lnTo>
                    <a:pt x="32151669" y="26935906"/>
                  </a:lnTo>
                  <a:cubicBezTo>
                    <a:pt x="32152940" y="26987974"/>
                    <a:pt x="32111029" y="27029885"/>
                    <a:pt x="32060229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2216440" cy="27093385"/>
            </a:xfrm>
            <a:custGeom>
              <a:avLst/>
              <a:gdLst/>
              <a:ahLst/>
              <a:cxnLst/>
              <a:rect l="l" t="t" r="r" b="b"/>
              <a:pathLst>
                <a:path w="32216440" h="27093385">
                  <a:moveTo>
                    <a:pt x="32091979" y="59690"/>
                  </a:moveTo>
                  <a:cubicBezTo>
                    <a:pt x="32127540" y="59690"/>
                    <a:pt x="32156750" y="88900"/>
                    <a:pt x="32156750" y="124460"/>
                  </a:cubicBezTo>
                  <a:lnTo>
                    <a:pt x="32156750" y="26968924"/>
                  </a:lnTo>
                  <a:cubicBezTo>
                    <a:pt x="32156750" y="27004485"/>
                    <a:pt x="32127540" y="27033696"/>
                    <a:pt x="32091979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2091979" y="59690"/>
                  </a:lnTo>
                  <a:moveTo>
                    <a:pt x="3209197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2091979" y="27093385"/>
                  </a:lnTo>
                  <a:cubicBezTo>
                    <a:pt x="32160561" y="27093385"/>
                    <a:pt x="32216440" y="27037506"/>
                    <a:pt x="32216440" y="26968924"/>
                  </a:cubicBezTo>
                  <a:lnTo>
                    <a:pt x="32216440" y="124460"/>
                  </a:lnTo>
                  <a:cubicBezTo>
                    <a:pt x="32216440" y="55880"/>
                    <a:pt x="32160561" y="0"/>
                    <a:pt x="32091979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15552" y="331153"/>
            <a:ext cx="9948546" cy="922137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946951" cy="900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(UTIL)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97957" y="971550"/>
            <a:ext cx="5334742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47"/>
              </a:lnSpc>
            </a:pPr>
            <a:r>
              <a:rPr lang="en-US" sz="3200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jdbcutil</a:t>
            </a:r>
            <a:r>
              <a:rPr lang="en-US" sz="3200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부분을보시면</a:t>
            </a:r>
            <a:endParaRPr lang="en-US" sz="3200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  <a:p>
            <a:pPr>
              <a:lnSpc>
                <a:spcPts val="3347"/>
              </a:lnSpc>
            </a:pPr>
            <a:r>
              <a:rPr lang="en-US" sz="3200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클래스명에서</a:t>
            </a:r>
            <a:r>
              <a:rPr lang="en-US" sz="3200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보시는것처럼</a:t>
            </a:r>
            <a:endParaRPr lang="en-US" sz="3200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  <a:p>
            <a:pPr>
              <a:lnSpc>
                <a:spcPts val="3347"/>
              </a:lnSpc>
            </a:pPr>
            <a:r>
              <a:rPr lang="en-US" sz="3200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데이터베이스연결하는</a:t>
            </a:r>
            <a:r>
              <a:rPr lang="en-US" sz="3200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중심지입니다</a:t>
            </a:r>
            <a:r>
              <a:rPr lang="en-US" sz="3200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90473" y="1374009"/>
            <a:ext cx="13559427" cy="70180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(Front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Controller)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264478"/>
            <a:ext cx="12508107" cy="1108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init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부분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(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초기화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),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경로를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지정하는부분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  <a:p>
            <a:pPr algn="ctr">
              <a:lnSpc>
                <a:spcPts val="4469"/>
              </a:lnSpc>
            </a:pP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ex)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movieList.do에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들어갈경우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MovieListController실행됨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43239" y="1232846"/>
            <a:ext cx="12875554" cy="548045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604565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MemberVO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581388" y="331153"/>
            <a:ext cx="12135181" cy="914444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746348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MemberDAO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17750" y="923925"/>
            <a:ext cx="2641550" cy="86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회원가입</a:t>
            </a:r>
            <a:endParaRPr lang="en-US" sz="51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13199" y="331153"/>
            <a:ext cx="12071559" cy="953489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762102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MemberDAO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47925" y="923925"/>
            <a:ext cx="1981200" cy="8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로그인</a:t>
            </a:r>
            <a:endParaRPr lang="en-US" sz="51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70470" y="1251896"/>
            <a:ext cx="9157016" cy="88082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(Register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Controller)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110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회원가입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가져와서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유효성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검사를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한 후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MverberVO에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바인딩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한다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넣고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덮어씌어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페이지를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새로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넘겨준다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090792" y="4247458"/>
            <a:ext cx="13955771" cy="924569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953494" y="1416693"/>
            <a:ext cx="12819528" cy="7453614"/>
            <a:chOff x="0" y="0"/>
            <a:chExt cx="31309504" cy="18204177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31246006" cy="18140677"/>
            </a:xfrm>
            <a:custGeom>
              <a:avLst/>
              <a:gdLst/>
              <a:ahLst/>
              <a:cxnLst/>
              <a:rect l="l" t="t" r="r" b="b"/>
              <a:pathLst>
                <a:path w="31246006" h="18140677">
                  <a:moveTo>
                    <a:pt x="31153295" y="18140677"/>
                  </a:moveTo>
                  <a:lnTo>
                    <a:pt x="92710" y="18140677"/>
                  </a:lnTo>
                  <a:cubicBezTo>
                    <a:pt x="41910" y="18140677"/>
                    <a:pt x="0" y="18098767"/>
                    <a:pt x="0" y="1804796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1152024" y="0"/>
                  </a:lnTo>
                  <a:cubicBezTo>
                    <a:pt x="31202824" y="0"/>
                    <a:pt x="31244735" y="41910"/>
                    <a:pt x="31244735" y="92710"/>
                  </a:cubicBezTo>
                  <a:lnTo>
                    <a:pt x="31244735" y="18046697"/>
                  </a:lnTo>
                  <a:cubicBezTo>
                    <a:pt x="31246006" y="18098767"/>
                    <a:pt x="31204095" y="18140677"/>
                    <a:pt x="31153295" y="18140677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1309506" cy="18204177"/>
            </a:xfrm>
            <a:custGeom>
              <a:avLst/>
              <a:gdLst/>
              <a:ahLst/>
              <a:cxnLst/>
              <a:rect l="l" t="t" r="r" b="b"/>
              <a:pathLst>
                <a:path w="31309506" h="18204177">
                  <a:moveTo>
                    <a:pt x="31185045" y="59690"/>
                  </a:moveTo>
                  <a:cubicBezTo>
                    <a:pt x="31220603" y="59690"/>
                    <a:pt x="31249813" y="88900"/>
                    <a:pt x="31249813" y="124460"/>
                  </a:cubicBezTo>
                  <a:lnTo>
                    <a:pt x="31249813" y="18079717"/>
                  </a:lnTo>
                  <a:cubicBezTo>
                    <a:pt x="31249813" y="18115277"/>
                    <a:pt x="31220603" y="18144488"/>
                    <a:pt x="31185045" y="18144488"/>
                  </a:cubicBezTo>
                  <a:lnTo>
                    <a:pt x="124460" y="18144488"/>
                  </a:lnTo>
                  <a:cubicBezTo>
                    <a:pt x="88900" y="18144488"/>
                    <a:pt x="59690" y="18115277"/>
                    <a:pt x="59690" y="1807971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185045" y="59690"/>
                  </a:lnTo>
                  <a:moveTo>
                    <a:pt x="311850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079717"/>
                  </a:lnTo>
                  <a:cubicBezTo>
                    <a:pt x="0" y="18148297"/>
                    <a:pt x="55880" y="18204177"/>
                    <a:pt x="124460" y="18204177"/>
                  </a:cubicBezTo>
                  <a:lnTo>
                    <a:pt x="31185045" y="18204177"/>
                  </a:lnTo>
                  <a:cubicBezTo>
                    <a:pt x="31253624" y="18204177"/>
                    <a:pt x="31309506" y="18148297"/>
                    <a:pt x="31309506" y="18079717"/>
                  </a:cubicBezTo>
                  <a:lnTo>
                    <a:pt x="31309506" y="124460"/>
                  </a:lnTo>
                  <a:cubicBezTo>
                    <a:pt x="31309506" y="55880"/>
                    <a:pt x="31253624" y="0"/>
                    <a:pt x="311850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93165" y="3281030"/>
            <a:ext cx="9731644" cy="3666839"/>
            <a:chOff x="0" y="-57151"/>
            <a:chExt cx="12975526" cy="4889118"/>
          </a:xfrm>
        </p:grpSpPr>
        <p:sp>
          <p:nvSpPr>
            <p:cNvPr id="7" name="TextBox 7"/>
            <p:cNvSpPr txBox="1"/>
            <p:nvPr/>
          </p:nvSpPr>
          <p:spPr>
            <a:xfrm>
              <a:off x="0" y="784018"/>
              <a:ext cx="12975526" cy="4047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999"/>
                </a:lnSpc>
              </a:pPr>
              <a:r>
                <a:rPr lang="en-US" sz="9999">
                  <a:solidFill>
                    <a:srgbClr val="000000"/>
                  </a:solidFill>
                  <a:latin typeface="Arita Buri Medium"/>
                </a:rPr>
                <a:t> 영화리뷰 </a:t>
              </a:r>
            </a:p>
            <a:p>
              <a:pPr>
                <a:lnSpc>
                  <a:spcPts val="11999"/>
                </a:lnSpc>
              </a:pPr>
              <a:r>
                <a:rPr lang="en-US" sz="9999">
                  <a:solidFill>
                    <a:srgbClr val="000000"/>
                  </a:solidFill>
                  <a:latin typeface="Arita Buri Medium"/>
                </a:rPr>
                <a:t>             프로젝트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1"/>
              <a:ext cx="12975526" cy="50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dirty="0">
                <a:latin typeface="210 국민체조" panose="020B0600000101010101" charset="-127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b="35209"/>
          <a:stretch>
            <a:fillRect/>
          </a:stretch>
        </p:blipFill>
        <p:spPr>
          <a:xfrm>
            <a:off x="9584546" y="544132"/>
            <a:ext cx="9856422" cy="1036085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66172" y="1028700"/>
            <a:ext cx="10602720" cy="897955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(Login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Controller)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1108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회원가입에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저장해놨던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userID와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userPW을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가져와서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유효성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검사한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후</a:t>
            </a:r>
          </a:p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MemberVO에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해당하는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값(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userID와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userPW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)을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넣고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해당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설정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3463" b="3463"/>
          <a:stretch>
            <a:fillRect/>
          </a:stretch>
        </p:blipFill>
        <p:spPr>
          <a:xfrm>
            <a:off x="4856999" y="2107441"/>
            <a:ext cx="13189983" cy="350750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(Logout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.</a:t>
            </a:r>
            <a:r>
              <a:rPr lang="en-US" sz="5500" dirty="0" err="1">
                <a:solidFill>
                  <a:srgbClr val="000000"/>
                </a:solidFill>
                <a:latin typeface="Nanum Myeongjo Bold Bold"/>
              </a:rPr>
              <a:t>jsp</a:t>
            </a: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84896" y="264478"/>
            <a:ext cx="2488796" cy="5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로그아웃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기능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43418" y="1232846"/>
            <a:ext cx="13443832" cy="51062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604565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Nanum Myeongjo Bold Bold"/>
              </a:rPr>
              <a:t>MovieVO</a:t>
            </a: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63455" y="299434"/>
            <a:ext cx="11371046" cy="968813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746348" cy="189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MovieDAO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16843" y="1395456"/>
            <a:ext cx="3942457" cy="86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영화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값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저장</a:t>
            </a:r>
            <a:endParaRPr lang="en-US" sz="51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52190" y="1892428"/>
            <a:ext cx="13559427" cy="533637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MovieList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Controller)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110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카테고리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가져오고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값이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비어있지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않을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경우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설정한다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그 후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무비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리스트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업데이트된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페이지로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넘어간다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66172" y="1028700"/>
            <a:ext cx="10602720" cy="897955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MovieInfor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Controller)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1671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movienum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값이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비어있지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않을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경우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선택한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영화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불러와서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movieinfo와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llike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덮어씌웁니다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. 그 후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다시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movieinfo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페이지로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옵니다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.(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좋아요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기능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15610" y="1232846"/>
            <a:ext cx="6197851" cy="561362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604565" cy="189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ReviewVO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56847" y="508372"/>
            <a:ext cx="12584262" cy="927025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762102" cy="189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ReviewDAO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27767" y="403597"/>
            <a:ext cx="5313342" cy="86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리스트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호출</a:t>
            </a:r>
            <a:endParaRPr lang="en-US" sz="51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88131" y="1232846"/>
            <a:ext cx="13241822" cy="648988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762102" cy="189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ReviewDAO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16611" y="226378"/>
            <a:ext cx="5313342" cy="86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리스트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저장</a:t>
            </a:r>
            <a:endParaRPr lang="en-US" sz="51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8594" b="8594"/>
          <a:stretch>
            <a:fillRect/>
          </a:stretch>
        </p:blipFill>
        <p:spPr>
          <a:xfrm>
            <a:off x="4968174" y="1232846"/>
            <a:ext cx="13014727" cy="660569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762102" cy="189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ReviewDAO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16611" y="226378"/>
            <a:ext cx="5313342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평점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저장</a:t>
            </a:r>
            <a:endParaRPr lang="en-US" sz="51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632439" flipH="1">
            <a:off x="-2136408" y="1349958"/>
            <a:ext cx="11433608" cy="757476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170675" y="-380663"/>
            <a:ext cx="11542375" cy="11052317"/>
            <a:chOff x="0" y="0"/>
            <a:chExt cx="28190275" cy="2699339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28126776" cy="26929891"/>
            </a:xfrm>
            <a:custGeom>
              <a:avLst/>
              <a:gdLst/>
              <a:ahLst/>
              <a:cxnLst/>
              <a:rect l="l" t="t" r="r" b="b"/>
              <a:pathLst>
                <a:path w="28126776" h="26929891">
                  <a:moveTo>
                    <a:pt x="28034066" y="26929891"/>
                  </a:moveTo>
                  <a:lnTo>
                    <a:pt x="92710" y="26929891"/>
                  </a:lnTo>
                  <a:cubicBezTo>
                    <a:pt x="41910" y="26929891"/>
                    <a:pt x="0" y="26887984"/>
                    <a:pt x="0" y="2683718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8032794" y="0"/>
                  </a:lnTo>
                  <a:cubicBezTo>
                    <a:pt x="28083594" y="0"/>
                    <a:pt x="28125505" y="41910"/>
                    <a:pt x="28125505" y="92710"/>
                  </a:cubicBezTo>
                  <a:lnTo>
                    <a:pt x="28125505" y="26835912"/>
                  </a:lnTo>
                  <a:cubicBezTo>
                    <a:pt x="28126776" y="26887984"/>
                    <a:pt x="28084866" y="26929891"/>
                    <a:pt x="28034066" y="26929891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8190276" cy="26993394"/>
            </a:xfrm>
            <a:custGeom>
              <a:avLst/>
              <a:gdLst/>
              <a:ahLst/>
              <a:cxnLst/>
              <a:rect l="l" t="t" r="r" b="b"/>
              <a:pathLst>
                <a:path w="28190276" h="26993394">
                  <a:moveTo>
                    <a:pt x="28065816" y="59690"/>
                  </a:moveTo>
                  <a:cubicBezTo>
                    <a:pt x="28101376" y="59690"/>
                    <a:pt x="28130584" y="88900"/>
                    <a:pt x="28130584" y="124460"/>
                  </a:cubicBezTo>
                  <a:lnTo>
                    <a:pt x="28130584" y="26868934"/>
                  </a:lnTo>
                  <a:cubicBezTo>
                    <a:pt x="28130584" y="26904494"/>
                    <a:pt x="28101376" y="26933702"/>
                    <a:pt x="28065816" y="26933702"/>
                  </a:cubicBezTo>
                  <a:lnTo>
                    <a:pt x="124460" y="26933702"/>
                  </a:lnTo>
                  <a:cubicBezTo>
                    <a:pt x="88900" y="26933702"/>
                    <a:pt x="59690" y="26904494"/>
                    <a:pt x="59690" y="2686893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065816" y="59690"/>
                  </a:lnTo>
                  <a:moveTo>
                    <a:pt x="2806581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868934"/>
                  </a:lnTo>
                  <a:cubicBezTo>
                    <a:pt x="0" y="26937512"/>
                    <a:pt x="55880" y="26993394"/>
                    <a:pt x="124460" y="26993394"/>
                  </a:cubicBezTo>
                  <a:lnTo>
                    <a:pt x="28065816" y="26993394"/>
                  </a:lnTo>
                  <a:cubicBezTo>
                    <a:pt x="28134394" y="26993394"/>
                    <a:pt x="28190276" y="26937512"/>
                    <a:pt x="28190276" y="26868934"/>
                  </a:cubicBezTo>
                  <a:lnTo>
                    <a:pt x="28190276" y="124460"/>
                  </a:lnTo>
                  <a:cubicBezTo>
                    <a:pt x="28190276" y="55880"/>
                    <a:pt x="28134394" y="0"/>
                    <a:pt x="280658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596441" y="606570"/>
            <a:ext cx="9078279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목 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91204" y="2410787"/>
            <a:ext cx="1984924" cy="54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담당</a:t>
            </a:r>
            <a:r>
              <a:rPr lang="en-US" sz="34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업무</a:t>
            </a:r>
            <a:endParaRPr lang="en-US" sz="34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492880" y="2155200"/>
            <a:ext cx="116974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4"/>
              </a:lnSpc>
            </a:pPr>
            <a:r>
              <a:rPr lang="en-US" sz="7220">
                <a:solidFill>
                  <a:srgbClr val="000000">
                    <a:alpha val="7843"/>
                  </a:srgbClr>
                </a:solidFill>
                <a:latin typeface="Arita Dotum Thin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92880" y="4442493"/>
            <a:ext cx="116974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4"/>
              </a:lnSpc>
            </a:pPr>
            <a:r>
              <a:rPr lang="en-US" sz="7220">
                <a:solidFill>
                  <a:srgbClr val="8C52FF">
                    <a:alpha val="7843"/>
                  </a:srgbClr>
                </a:solidFill>
                <a:latin typeface="Arita Dotum Thin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0278" y="6731326"/>
            <a:ext cx="116974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4"/>
              </a:lnSpc>
            </a:pPr>
            <a:r>
              <a:rPr lang="en-US" sz="7220">
                <a:solidFill>
                  <a:srgbClr val="000000">
                    <a:alpha val="7843"/>
                  </a:srgbClr>
                </a:solidFill>
                <a:latin typeface="Arita Dotum Thin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56987" y="1754513"/>
            <a:ext cx="116974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4"/>
              </a:lnSpc>
            </a:pPr>
            <a:r>
              <a:rPr lang="en-US" sz="7220">
                <a:solidFill>
                  <a:srgbClr val="000000">
                    <a:alpha val="7843"/>
                  </a:srgbClr>
                </a:solidFill>
                <a:latin typeface="Arita Dotum Thin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62629" y="4693634"/>
            <a:ext cx="1984924" cy="53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일정표</a:t>
            </a:r>
            <a:endParaRPr lang="en-US" sz="3499" dirty="0">
              <a:solidFill>
                <a:srgbClr val="000000"/>
              </a:solidFill>
              <a:latin typeface="210 국민체조" panose="020B0600000101010101" charset="-127"/>
              <a:ea typeface="Arita Dotum Medium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662629" y="6986913"/>
            <a:ext cx="2761633" cy="53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요구사항</a:t>
            </a:r>
            <a:r>
              <a:rPr lang="en-US" sz="3499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명세</a:t>
            </a:r>
            <a:endParaRPr lang="en-US" sz="3499" dirty="0">
              <a:solidFill>
                <a:srgbClr val="000000"/>
              </a:solidFill>
              <a:latin typeface="210 국민체조" panose="020B0600000101010101" charset="-127"/>
              <a:ea typeface="Arita Dotum Medium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836369" y="2010100"/>
            <a:ext cx="2399169" cy="53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스토리</a:t>
            </a:r>
            <a:r>
              <a:rPr lang="en-US" sz="3499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보드</a:t>
            </a:r>
            <a:endParaRPr lang="en-US" sz="3499" dirty="0">
              <a:solidFill>
                <a:srgbClr val="000000"/>
              </a:solidFill>
              <a:latin typeface="210 국민체조" panose="020B0600000101010101" charset="-127"/>
              <a:ea typeface="Arita Dotum Medium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836369" y="3934809"/>
            <a:ext cx="2554511" cy="53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다이어그램</a:t>
            </a:r>
            <a:endParaRPr lang="en-US" sz="3499" dirty="0">
              <a:solidFill>
                <a:srgbClr val="000000"/>
              </a:solidFill>
              <a:latin typeface="210 국민체조" panose="020B0600000101010101" charset="-127"/>
              <a:ea typeface="Arita Dotum Medium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356987" y="3679221"/>
            <a:ext cx="116974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4"/>
              </a:lnSpc>
            </a:pPr>
            <a:r>
              <a:rPr lang="en-US" sz="7220">
                <a:solidFill>
                  <a:srgbClr val="000000">
                    <a:alpha val="7843"/>
                  </a:srgbClr>
                </a:solidFill>
                <a:latin typeface="Arita Dotum Thin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56987" y="5663898"/>
            <a:ext cx="116974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4"/>
              </a:lnSpc>
            </a:pPr>
            <a:r>
              <a:rPr lang="en-US" sz="7220">
                <a:solidFill>
                  <a:srgbClr val="000000">
                    <a:alpha val="7843"/>
                  </a:srgbClr>
                </a:solidFill>
                <a:latin typeface="Arita Dotum Thin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36369" y="5975325"/>
            <a:ext cx="2761633" cy="53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주요</a:t>
            </a:r>
            <a:r>
              <a:rPr lang="en-US" sz="3499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기능</a:t>
            </a:r>
            <a:endParaRPr lang="en-US" sz="3499" dirty="0">
              <a:solidFill>
                <a:srgbClr val="000000"/>
              </a:solidFill>
              <a:latin typeface="210 국민체조" panose="020B0600000101010101" charset="-127"/>
              <a:ea typeface="Arita Dotum Medium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356987" y="7667625"/>
            <a:ext cx="116974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4"/>
              </a:lnSpc>
            </a:pPr>
            <a:r>
              <a:rPr lang="en-US" sz="7220">
                <a:solidFill>
                  <a:srgbClr val="000000">
                    <a:alpha val="7843"/>
                  </a:srgbClr>
                </a:solidFill>
                <a:latin typeface="Arita Dotum Thin"/>
              </a:rPr>
              <a:t>07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36369" y="8072992"/>
            <a:ext cx="2761633" cy="53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9"/>
              </a:lnSpc>
            </a:pP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프로젝트</a:t>
            </a:r>
            <a:r>
              <a:rPr lang="en-US" sz="3499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rPr>
              <a:t>후기</a:t>
            </a:r>
            <a:endParaRPr lang="en-US" sz="3499" dirty="0">
              <a:solidFill>
                <a:srgbClr val="000000"/>
              </a:solidFill>
              <a:latin typeface="210 국민체조" panose="020B0600000101010101" charset="-127"/>
              <a:ea typeface="Arita Dotum Medium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323" t="40" b="40"/>
          <a:stretch>
            <a:fillRect/>
          </a:stretch>
        </p:blipFill>
        <p:spPr>
          <a:xfrm>
            <a:off x="4762102" y="1554265"/>
            <a:ext cx="13367851" cy="535608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4762102" cy="189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(</a:t>
            </a: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ReviewDAO</a:t>
            </a:r>
            <a:r>
              <a:rPr lang="en-US" sz="5500" dirty="0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16524" y="226378"/>
            <a:ext cx="3942776" cy="86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5199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삭제</a:t>
            </a:r>
            <a:endParaRPr lang="en-US" sz="5199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76190" y="1215555"/>
            <a:ext cx="12982685" cy="785588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394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(Review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Insert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Controller)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ReviewVO에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넣어놨던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값(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바인딩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)을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가져와서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DAO에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있는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인서트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(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영화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리뷰를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DB에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넣는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쿼리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비문을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실행시켜주는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메서드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)를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실행시켜준다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09167" y="1794821"/>
            <a:ext cx="13383412" cy="788105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394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(Review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List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Controller)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1108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MovieVO에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저장해놨던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영화값을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가져온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뒤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영화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번호에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비교한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후 그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값이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맞을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경우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DAO에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있는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max/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avg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/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reviewlist를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실행시켜준다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71240" y="1328295"/>
            <a:ext cx="13559427" cy="677971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(header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.</a:t>
            </a:r>
            <a:r>
              <a:rPr lang="en-US" sz="5500" dirty="0" err="1">
                <a:solidFill>
                  <a:srgbClr val="000000"/>
                </a:solidFill>
                <a:latin typeface="Nanum Myeongjo Bold Bold"/>
              </a:rPr>
              <a:t>jsp</a:t>
            </a: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84896" y="264478"/>
            <a:ext cx="2488796" cy="5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헤더부분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45038" y="2204396"/>
            <a:ext cx="13061000" cy="27375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394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(Review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List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.</a:t>
            </a:r>
            <a:r>
              <a:rPr lang="en-US" sz="5500" dirty="0" err="1">
                <a:solidFill>
                  <a:srgbClr val="000000"/>
                </a:solidFill>
                <a:latin typeface="Nanum Myeongjo Bold Bold"/>
              </a:rPr>
              <a:t>jsp</a:t>
            </a: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5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리뷰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리스트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.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jsp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로그인했을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때만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댓글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사용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가능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4565" y="-403129"/>
            <a:ext cx="14088826" cy="11093258"/>
            <a:chOff x="0" y="0"/>
            <a:chExt cx="34409547" cy="2709338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346046" cy="27029885"/>
            </a:xfrm>
            <a:custGeom>
              <a:avLst/>
              <a:gdLst/>
              <a:ahLst/>
              <a:cxnLst/>
              <a:rect l="l" t="t" r="r" b="b"/>
              <a:pathLst>
                <a:path w="34346046" h="27029885">
                  <a:moveTo>
                    <a:pt x="34253336" y="27029885"/>
                  </a:moveTo>
                  <a:lnTo>
                    <a:pt x="92710" y="27029885"/>
                  </a:lnTo>
                  <a:cubicBezTo>
                    <a:pt x="41910" y="27029885"/>
                    <a:pt x="0" y="26987974"/>
                    <a:pt x="0" y="2693717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252067" y="0"/>
                  </a:lnTo>
                  <a:cubicBezTo>
                    <a:pt x="34302867" y="0"/>
                    <a:pt x="34344778" y="41910"/>
                    <a:pt x="34344778" y="92710"/>
                  </a:cubicBezTo>
                  <a:lnTo>
                    <a:pt x="34344778" y="26935906"/>
                  </a:lnTo>
                  <a:cubicBezTo>
                    <a:pt x="34346046" y="26987974"/>
                    <a:pt x="34304136" y="27029885"/>
                    <a:pt x="34253336" y="2702988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09546" cy="27093385"/>
            </a:xfrm>
            <a:custGeom>
              <a:avLst/>
              <a:gdLst/>
              <a:ahLst/>
              <a:cxnLst/>
              <a:rect l="l" t="t" r="r" b="b"/>
              <a:pathLst>
                <a:path w="34409546" h="27093385">
                  <a:moveTo>
                    <a:pt x="34285086" y="59690"/>
                  </a:moveTo>
                  <a:cubicBezTo>
                    <a:pt x="34320646" y="59690"/>
                    <a:pt x="34349857" y="88900"/>
                    <a:pt x="34349857" y="124460"/>
                  </a:cubicBezTo>
                  <a:lnTo>
                    <a:pt x="34349857" y="26968924"/>
                  </a:lnTo>
                  <a:cubicBezTo>
                    <a:pt x="34349857" y="27004485"/>
                    <a:pt x="34320646" y="27033696"/>
                    <a:pt x="34285086" y="27033696"/>
                  </a:cubicBezTo>
                  <a:lnTo>
                    <a:pt x="124460" y="27033696"/>
                  </a:lnTo>
                  <a:cubicBezTo>
                    <a:pt x="88900" y="27033696"/>
                    <a:pt x="59690" y="27004485"/>
                    <a:pt x="59690" y="269689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285086" y="59690"/>
                  </a:lnTo>
                  <a:moveTo>
                    <a:pt x="342850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6968924"/>
                  </a:lnTo>
                  <a:cubicBezTo>
                    <a:pt x="0" y="27037506"/>
                    <a:pt x="55880" y="27093385"/>
                    <a:pt x="124460" y="27093385"/>
                  </a:cubicBezTo>
                  <a:lnTo>
                    <a:pt x="34285086" y="27093385"/>
                  </a:lnTo>
                  <a:cubicBezTo>
                    <a:pt x="34353667" y="27093385"/>
                    <a:pt x="34409546" y="27037506"/>
                    <a:pt x="34409546" y="26968924"/>
                  </a:cubicBezTo>
                  <a:lnTo>
                    <a:pt x="34409546" y="124460"/>
                  </a:lnTo>
                  <a:cubicBezTo>
                    <a:pt x="34409546" y="55880"/>
                    <a:pt x="34353667" y="0"/>
                    <a:pt x="34285086" y="0"/>
                  </a:cubicBezTo>
                  <a:close/>
                </a:path>
              </a:pathLst>
            </a:custGeom>
            <a:solidFill>
              <a:srgbClr val="B2B0A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6910354"/>
            <a:ext cx="6725719" cy="44053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80948" y="1314353"/>
            <a:ext cx="13559427" cy="605142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207328"/>
            <a:ext cx="5313479" cy="394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 err="1">
                <a:solidFill>
                  <a:srgbClr val="000000"/>
                </a:solidFill>
                <a:latin typeface="210 국민체조" panose="020B0600000101010101" charset="-127"/>
                <a:ea typeface="Nanum Myeongjo Bold Bold"/>
              </a:rPr>
              <a:t>코드리뷰</a:t>
            </a:r>
            <a:endParaRPr lang="en-US" sz="5500" dirty="0">
              <a:solidFill>
                <a:srgbClr val="000000"/>
              </a:solidFill>
              <a:latin typeface="210 국민체조" panose="020B0600000101010101" charset="-127"/>
              <a:ea typeface="Nanum Myeongjo Bold Bold"/>
            </a:endParaRP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(Review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List</a:t>
            </a:r>
          </a:p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.</a:t>
            </a:r>
            <a:r>
              <a:rPr lang="en-US" sz="5500" dirty="0" err="1">
                <a:solidFill>
                  <a:srgbClr val="000000"/>
                </a:solidFill>
                <a:latin typeface="Nanum Myeongjo Bold Bold"/>
              </a:rPr>
              <a:t>jsp</a:t>
            </a:r>
            <a:r>
              <a:rPr lang="en-US" sz="5500" dirty="0">
                <a:solidFill>
                  <a:srgbClr val="000000"/>
                </a:solidFill>
                <a:latin typeface="Nanum Myeongjo Bold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3479" y="123315"/>
            <a:ext cx="12508107" cy="5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리스트에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있는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수만큼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영화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및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정보들을</a:t>
            </a:r>
            <a:r>
              <a:rPr lang="en-US" sz="3192" dirty="0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3192" dirty="0" err="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뿌려줌</a:t>
            </a:r>
            <a:endParaRPr lang="en-US" sz="3192" dirty="0">
              <a:solidFill>
                <a:srgbClr val="000000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9531487">
            <a:off x="8976293" y="857976"/>
            <a:ext cx="13955771" cy="9245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H="1">
            <a:off x="10295817" y="684328"/>
            <a:ext cx="7020633" cy="997764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425049" y="4879916"/>
            <a:ext cx="19138098" cy="6067963"/>
            <a:chOff x="0" y="0"/>
            <a:chExt cx="46741531" cy="14819961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46678031" cy="14756461"/>
            </a:xfrm>
            <a:custGeom>
              <a:avLst/>
              <a:gdLst/>
              <a:ahLst/>
              <a:cxnLst/>
              <a:rect l="l" t="t" r="r" b="b"/>
              <a:pathLst>
                <a:path w="46678031" h="14756461">
                  <a:moveTo>
                    <a:pt x="46585321" y="14756461"/>
                  </a:moveTo>
                  <a:lnTo>
                    <a:pt x="92710" y="14756461"/>
                  </a:lnTo>
                  <a:cubicBezTo>
                    <a:pt x="41910" y="14756461"/>
                    <a:pt x="0" y="14714551"/>
                    <a:pt x="0" y="1466375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6584053" y="0"/>
                  </a:lnTo>
                  <a:cubicBezTo>
                    <a:pt x="46634853" y="0"/>
                    <a:pt x="46676760" y="41910"/>
                    <a:pt x="46676760" y="92710"/>
                  </a:cubicBezTo>
                  <a:lnTo>
                    <a:pt x="46676760" y="14662480"/>
                  </a:lnTo>
                  <a:cubicBezTo>
                    <a:pt x="46678031" y="14714551"/>
                    <a:pt x="46636121" y="14756461"/>
                    <a:pt x="46585321" y="14756461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6741531" cy="14819961"/>
            </a:xfrm>
            <a:custGeom>
              <a:avLst/>
              <a:gdLst/>
              <a:ahLst/>
              <a:cxnLst/>
              <a:rect l="l" t="t" r="r" b="b"/>
              <a:pathLst>
                <a:path w="46741531" h="14819961">
                  <a:moveTo>
                    <a:pt x="46617071" y="59690"/>
                  </a:moveTo>
                  <a:cubicBezTo>
                    <a:pt x="46652631" y="59690"/>
                    <a:pt x="46681842" y="88900"/>
                    <a:pt x="46681842" y="124460"/>
                  </a:cubicBezTo>
                  <a:lnTo>
                    <a:pt x="46681842" y="14695501"/>
                  </a:lnTo>
                  <a:cubicBezTo>
                    <a:pt x="46681842" y="14731061"/>
                    <a:pt x="46652631" y="14760271"/>
                    <a:pt x="46617071" y="14760271"/>
                  </a:cubicBezTo>
                  <a:lnTo>
                    <a:pt x="124460" y="14760271"/>
                  </a:lnTo>
                  <a:cubicBezTo>
                    <a:pt x="88900" y="14760271"/>
                    <a:pt x="59690" y="14731061"/>
                    <a:pt x="59690" y="1469550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6617071" y="59690"/>
                  </a:lnTo>
                  <a:moveTo>
                    <a:pt x="4661707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695501"/>
                  </a:lnTo>
                  <a:cubicBezTo>
                    <a:pt x="0" y="14764080"/>
                    <a:pt x="55880" y="14819961"/>
                    <a:pt x="124460" y="14819961"/>
                  </a:cubicBezTo>
                  <a:lnTo>
                    <a:pt x="46617071" y="14819961"/>
                  </a:lnTo>
                  <a:cubicBezTo>
                    <a:pt x="46685653" y="14819961"/>
                    <a:pt x="46741531" y="14764080"/>
                    <a:pt x="46741531" y="14695501"/>
                  </a:cubicBezTo>
                  <a:lnTo>
                    <a:pt x="46741531" y="124460"/>
                  </a:lnTo>
                  <a:cubicBezTo>
                    <a:pt x="46741531" y="55880"/>
                    <a:pt x="46685653" y="0"/>
                    <a:pt x="4661707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AutoShape 7"/>
          <p:cNvSpPr/>
          <p:nvPr/>
        </p:nvSpPr>
        <p:spPr>
          <a:xfrm rot="-5400000">
            <a:off x="5861247" y="7899610"/>
            <a:ext cx="6067963" cy="0"/>
          </a:xfrm>
          <a:prstGeom prst="line">
            <a:avLst/>
          </a:prstGeom>
          <a:ln w="28575" cap="rnd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5400000">
            <a:off x="1315049" y="7899610"/>
            <a:ext cx="6067963" cy="0"/>
          </a:xfrm>
          <a:prstGeom prst="line">
            <a:avLst/>
          </a:prstGeom>
          <a:ln w="28575" cap="rnd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4525243" y="5459394"/>
            <a:ext cx="4104386" cy="2439127"/>
            <a:chOff x="0" y="-28575"/>
            <a:chExt cx="5472514" cy="325217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98172"/>
              <a:ext cx="5472514" cy="2325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소스코드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해석에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어려움이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있어서</a:t>
              </a:r>
              <a:endParaRPr lang="en-US" sz="2400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endParaRPr>
            </a:p>
            <a:p>
              <a:pPr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아쉬움이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많이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남고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더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열심히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해야겠다는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생각이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들었다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.</a:t>
              </a:r>
            </a:p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5472514" cy="55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Medium Bold"/>
                </a:rPr>
                <a:t>김진현</a:t>
              </a:r>
              <a:endParaRPr lang="en-US" sz="2600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938551"/>
            <a:ext cx="8115300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프로젝트</a:t>
            </a:r>
            <a:r>
              <a:rPr lang="en-US" sz="7800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 </a:t>
            </a: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후기</a:t>
            </a:r>
            <a:endParaRPr lang="en-US" sz="7800" dirty="0">
              <a:solidFill>
                <a:srgbClr val="000000"/>
              </a:solidFill>
              <a:latin typeface="210 국민체조" panose="020B0600000101010101" charset="-127"/>
              <a:ea typeface="Arita Buri Medium"/>
            </a:endParaRPr>
          </a:p>
        </p:txBody>
      </p:sp>
      <p:sp>
        <p:nvSpPr>
          <p:cNvPr id="13" name="AutoShape 13"/>
          <p:cNvSpPr/>
          <p:nvPr/>
        </p:nvSpPr>
        <p:spPr>
          <a:xfrm rot="-5400000">
            <a:off x="10435341" y="7899610"/>
            <a:ext cx="6067963" cy="0"/>
          </a:xfrm>
          <a:prstGeom prst="line">
            <a:avLst/>
          </a:prstGeom>
          <a:ln w="28575" cap="rnd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68432" y="5480825"/>
            <a:ext cx="4104386" cy="3132031"/>
            <a:chOff x="0" y="0"/>
            <a:chExt cx="5472514" cy="417604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898172"/>
              <a:ext cx="5472514" cy="3328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Arita Dotum Thin Bold"/>
                </a:rPr>
                <a:t>JSP 및 Servlet 구현 및 실행과 관련하여 어떻게 진행이 되는지 알 수 있는 계기가 되었습니다.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Arita Dotum Thin Bold"/>
                </a:rPr>
                <a:t> 다만, 최종적으로 평점 평균을 넣고 싶었으나 작업 시간이 한정되어 다소 아쉬움이 남습니다.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5472514" cy="55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Medium Bold"/>
                </a:rPr>
                <a:t>유명현</a:t>
              </a:r>
              <a:endParaRPr lang="en-US" sz="2600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074424" y="5459394"/>
            <a:ext cx="4104386" cy="2875144"/>
            <a:chOff x="0" y="-28575"/>
            <a:chExt cx="5472514" cy="383352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898172"/>
              <a:ext cx="5472514" cy="2906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좋아요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버튼을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구현하고싶었지만</a:t>
              </a:r>
              <a:endParaRPr lang="en-US" sz="2400" dirty="0">
                <a:solidFill>
                  <a:srgbClr val="000000"/>
                </a:solidFill>
                <a:latin typeface="210 국민체조" panose="020B0600000101010101" charset="-127"/>
                <a:ea typeface="Arita Dotum Thin"/>
              </a:endParaRPr>
            </a:p>
            <a:p>
              <a:pPr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구현하지못해서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아쉬움이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크다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그리고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API를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사용하고싶었지만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사용하지못해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"/>
                </a:rPr>
                <a:t>아쉽다</a:t>
              </a:r>
              <a:endParaRPr lang="en-US" sz="2400" dirty="0">
                <a:solidFill>
                  <a:srgbClr val="000000"/>
                </a:solidFill>
                <a:latin typeface="210 국민체조" panose="020B0600000101010101" charset="-127"/>
                <a:ea typeface="Arita Dotum Thin"/>
              </a:endParaRPr>
            </a:p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000000"/>
                </a:solidFill>
                <a:latin typeface="210 국민체조" panose="020B0600000101010101" charset="-127"/>
                <a:ea typeface="Arita Dotum Thin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5472514" cy="55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Medium Bold"/>
                </a:rPr>
                <a:t>정상원</a:t>
              </a:r>
              <a:endParaRPr lang="en-US" sz="2600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759835" y="5459394"/>
            <a:ext cx="4104386" cy="4183194"/>
            <a:chOff x="0" y="-28575"/>
            <a:chExt cx="5472514" cy="557759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898172"/>
              <a:ext cx="5472514" cy="4650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평점을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메인화면의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카드에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넣고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싶었지만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값을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제대로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불러오지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못해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아쉬웠으며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좋아요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기능의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메소드를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프론트와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연결이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제대로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안되어서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실행이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안됐던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것이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아쉽다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. 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또별점의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경우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값이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문자로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들어와서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두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자리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이상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입력시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들어가는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 게 </a:t>
              </a:r>
              <a:r>
                <a:rPr lang="en-US" sz="24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아쉽다</a:t>
              </a:r>
              <a:r>
                <a:rPr lang="en-US" sz="2400" dirty="0">
                  <a:solidFill>
                    <a:srgbClr val="000000"/>
                  </a:solidFill>
                  <a:latin typeface="210 국민체조" panose="020B0600000101010101" charset="-127"/>
                  <a:ea typeface="Arita Dotum Thin Bold"/>
                </a:rPr>
                <a:t>. 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5472514" cy="55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210 국민체조" panose="020B0600000101010101" charset="-127"/>
                  <a:ea typeface="Arita Dotum Medium Bold"/>
                </a:rPr>
                <a:t>김민정</a:t>
              </a:r>
              <a:endParaRPr lang="en-US" sz="2600" dirty="0">
                <a:solidFill>
                  <a:srgbClr val="000000"/>
                </a:solidFill>
                <a:latin typeface="210 국민체조" panose="020B0600000101010101" charset="-127"/>
                <a:ea typeface="Arita Dotum Medium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7999" y="-251964"/>
            <a:ext cx="14030481" cy="7631959"/>
            <a:chOff x="0" y="0"/>
            <a:chExt cx="34267050" cy="18639755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4203549" cy="18576255"/>
            </a:xfrm>
            <a:custGeom>
              <a:avLst/>
              <a:gdLst/>
              <a:ahLst/>
              <a:cxnLst/>
              <a:rect l="l" t="t" r="r" b="b"/>
              <a:pathLst>
                <a:path w="34203549" h="18576255">
                  <a:moveTo>
                    <a:pt x="34110839" y="18576255"/>
                  </a:moveTo>
                  <a:lnTo>
                    <a:pt x="92710" y="18576255"/>
                  </a:lnTo>
                  <a:cubicBezTo>
                    <a:pt x="41910" y="18576255"/>
                    <a:pt x="0" y="18534345"/>
                    <a:pt x="0" y="1848354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4109571" y="0"/>
                  </a:lnTo>
                  <a:cubicBezTo>
                    <a:pt x="34160371" y="0"/>
                    <a:pt x="34202281" y="41910"/>
                    <a:pt x="34202281" y="92710"/>
                  </a:cubicBezTo>
                  <a:lnTo>
                    <a:pt x="34202281" y="18482275"/>
                  </a:lnTo>
                  <a:cubicBezTo>
                    <a:pt x="34203549" y="18534345"/>
                    <a:pt x="34161642" y="18576255"/>
                    <a:pt x="34110842" y="18576255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267049" cy="18639755"/>
            </a:xfrm>
            <a:custGeom>
              <a:avLst/>
              <a:gdLst/>
              <a:ahLst/>
              <a:cxnLst/>
              <a:rect l="l" t="t" r="r" b="b"/>
              <a:pathLst>
                <a:path w="34267049" h="18639755">
                  <a:moveTo>
                    <a:pt x="34142589" y="59690"/>
                  </a:moveTo>
                  <a:cubicBezTo>
                    <a:pt x="34178149" y="59690"/>
                    <a:pt x="34207360" y="88900"/>
                    <a:pt x="34207360" y="124460"/>
                  </a:cubicBezTo>
                  <a:lnTo>
                    <a:pt x="34207360" y="18515295"/>
                  </a:lnTo>
                  <a:cubicBezTo>
                    <a:pt x="34207360" y="18550855"/>
                    <a:pt x="34178149" y="18580064"/>
                    <a:pt x="34142589" y="18580064"/>
                  </a:cubicBezTo>
                  <a:lnTo>
                    <a:pt x="124460" y="18580064"/>
                  </a:lnTo>
                  <a:cubicBezTo>
                    <a:pt x="88900" y="18580064"/>
                    <a:pt x="59690" y="18550855"/>
                    <a:pt x="59690" y="1851529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4142592" y="59690"/>
                  </a:lnTo>
                  <a:moveTo>
                    <a:pt x="34142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515295"/>
                  </a:lnTo>
                  <a:cubicBezTo>
                    <a:pt x="0" y="18583875"/>
                    <a:pt x="55880" y="18639755"/>
                    <a:pt x="124460" y="18639755"/>
                  </a:cubicBezTo>
                  <a:lnTo>
                    <a:pt x="34142592" y="18639755"/>
                  </a:lnTo>
                  <a:cubicBezTo>
                    <a:pt x="34211171" y="18639755"/>
                    <a:pt x="34267049" y="18583875"/>
                    <a:pt x="34267049" y="18515295"/>
                  </a:cubicBezTo>
                  <a:lnTo>
                    <a:pt x="34267049" y="124460"/>
                  </a:lnTo>
                  <a:cubicBezTo>
                    <a:pt x="34267049" y="55880"/>
                    <a:pt x="34211171" y="0"/>
                    <a:pt x="34142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729073" y="1019175"/>
            <a:ext cx="11171904" cy="152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감사합니다</a:t>
            </a:r>
            <a:r>
              <a:rPr lang="en-US" sz="9999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!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247267" y="4381500"/>
            <a:ext cx="6963613" cy="909735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6289379" y="4823560"/>
            <a:ext cx="6051292" cy="981773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flipH="1">
            <a:off x="10418819" y="4381500"/>
            <a:ext cx="7349741" cy="1025979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6879160" y="6768211"/>
            <a:ext cx="4346947" cy="65681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203344"/>
            <a:ext cx="8931119" cy="7034708"/>
            <a:chOff x="0" y="0"/>
            <a:chExt cx="52820318" cy="41604585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52756817" cy="41541086"/>
            </a:xfrm>
            <a:custGeom>
              <a:avLst/>
              <a:gdLst/>
              <a:ahLst/>
              <a:cxnLst/>
              <a:rect l="l" t="t" r="r" b="b"/>
              <a:pathLst>
                <a:path w="52756817" h="41541086">
                  <a:moveTo>
                    <a:pt x="52664109" y="41541086"/>
                  </a:moveTo>
                  <a:lnTo>
                    <a:pt x="92710" y="41541086"/>
                  </a:lnTo>
                  <a:cubicBezTo>
                    <a:pt x="41910" y="41541086"/>
                    <a:pt x="0" y="41499175"/>
                    <a:pt x="0" y="4144837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2662838" y="0"/>
                  </a:lnTo>
                  <a:cubicBezTo>
                    <a:pt x="52713638" y="0"/>
                    <a:pt x="52755546" y="41910"/>
                    <a:pt x="52755546" y="92710"/>
                  </a:cubicBezTo>
                  <a:lnTo>
                    <a:pt x="52755546" y="41447104"/>
                  </a:lnTo>
                  <a:cubicBezTo>
                    <a:pt x="52756817" y="41499175"/>
                    <a:pt x="52714909" y="41541086"/>
                    <a:pt x="52664109" y="41541086"/>
                  </a:cubicBezTo>
                  <a:close/>
                </a:path>
              </a:pathLst>
            </a:custGeom>
            <a:solidFill>
              <a:srgbClr val="F1EEE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2820317" cy="41604586"/>
            </a:xfrm>
            <a:custGeom>
              <a:avLst/>
              <a:gdLst/>
              <a:ahLst/>
              <a:cxnLst/>
              <a:rect l="l" t="t" r="r" b="b"/>
              <a:pathLst>
                <a:path w="52820317" h="41604586">
                  <a:moveTo>
                    <a:pt x="52695859" y="59690"/>
                  </a:moveTo>
                  <a:cubicBezTo>
                    <a:pt x="52731417" y="59690"/>
                    <a:pt x="52760625" y="88900"/>
                    <a:pt x="52760625" y="124460"/>
                  </a:cubicBezTo>
                  <a:lnTo>
                    <a:pt x="52760625" y="41480125"/>
                  </a:lnTo>
                  <a:cubicBezTo>
                    <a:pt x="52760625" y="41515686"/>
                    <a:pt x="52731417" y="41544894"/>
                    <a:pt x="52695859" y="41544894"/>
                  </a:cubicBezTo>
                  <a:lnTo>
                    <a:pt x="124460" y="41544894"/>
                  </a:lnTo>
                  <a:cubicBezTo>
                    <a:pt x="88900" y="41544894"/>
                    <a:pt x="59690" y="41515686"/>
                    <a:pt x="59690" y="4148012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2695859" y="59690"/>
                  </a:lnTo>
                  <a:moveTo>
                    <a:pt x="5269585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1480125"/>
                  </a:lnTo>
                  <a:cubicBezTo>
                    <a:pt x="0" y="41548704"/>
                    <a:pt x="55880" y="41604586"/>
                    <a:pt x="124460" y="41604586"/>
                  </a:cubicBezTo>
                  <a:lnTo>
                    <a:pt x="52695859" y="41604586"/>
                  </a:lnTo>
                  <a:cubicBezTo>
                    <a:pt x="52764438" y="41604586"/>
                    <a:pt x="52820317" y="41548704"/>
                    <a:pt x="52820317" y="41480125"/>
                  </a:cubicBezTo>
                  <a:lnTo>
                    <a:pt x="52820317" y="124460"/>
                  </a:lnTo>
                  <a:cubicBezTo>
                    <a:pt x="52820317" y="55880"/>
                    <a:pt x="52764438" y="0"/>
                    <a:pt x="5269585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76774" y="0"/>
            <a:ext cx="14111226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65510" y="807676"/>
            <a:ext cx="1558528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aekmuk Batang Bold"/>
              </a:rPr>
              <a:t>ervlet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2201" y="558784"/>
            <a:ext cx="852997" cy="123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en-US" sz="7142">
                <a:solidFill>
                  <a:srgbClr val="000000"/>
                </a:solidFill>
                <a:latin typeface="Nanum Myeongjo Bold Bold"/>
              </a:rPr>
              <a:t>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5510" y="1871590"/>
            <a:ext cx="708720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aekmuk Batang"/>
              </a:rPr>
              <a:t>SP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2201" y="1536973"/>
            <a:ext cx="852997" cy="123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en-US" sz="7142">
                <a:solidFill>
                  <a:srgbClr val="000000"/>
                </a:solidFill>
                <a:latin typeface="Nanum Myeongjo Bold Bold"/>
              </a:rPr>
              <a:t>J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5421" y="1774948"/>
            <a:ext cx="6864485" cy="1684092"/>
            <a:chOff x="0" y="57150"/>
            <a:chExt cx="9152646" cy="2245456"/>
          </a:xfrm>
        </p:grpSpPr>
        <p:sp>
          <p:nvSpPr>
            <p:cNvPr id="3" name="TextBox 3"/>
            <p:cNvSpPr txBox="1"/>
            <p:nvPr/>
          </p:nvSpPr>
          <p:spPr>
            <a:xfrm>
              <a:off x="0" y="57150"/>
              <a:ext cx="9152646" cy="1232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39"/>
                </a:lnSpc>
              </a:pPr>
              <a:r>
                <a:rPr lang="en-US" sz="6399">
                  <a:solidFill>
                    <a:srgbClr val="000000"/>
                  </a:solidFill>
                  <a:latin typeface="Arita Buri Medium"/>
                </a:rPr>
                <a:t>Front-end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92723"/>
              <a:ext cx="9152646" cy="50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 dirty="0">
                <a:latin typeface="210 국민체조" panose="020B0600000101010101" charset="-127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394815" y="1898650"/>
            <a:ext cx="6864485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>
                <a:solidFill>
                  <a:srgbClr val="000000"/>
                </a:solidFill>
                <a:latin typeface="Arita Buri Medium"/>
              </a:rPr>
              <a:t>Back-end</a:t>
            </a:r>
          </a:p>
        </p:txBody>
      </p:sp>
      <p:sp>
        <p:nvSpPr>
          <p:cNvPr id="6" name="AutoShape 6"/>
          <p:cNvSpPr/>
          <p:nvPr/>
        </p:nvSpPr>
        <p:spPr>
          <a:xfrm rot="-5400000">
            <a:off x="4476349" y="4394830"/>
            <a:ext cx="9335303" cy="0"/>
          </a:xfrm>
          <a:prstGeom prst="line">
            <a:avLst/>
          </a:prstGeom>
          <a:ln w="28575" cap="rnd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-323997" y="8437540"/>
            <a:ext cx="18935995" cy="2234114"/>
            <a:chOff x="0" y="0"/>
            <a:chExt cx="46247928" cy="5456441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46184427" cy="5392941"/>
            </a:xfrm>
            <a:custGeom>
              <a:avLst/>
              <a:gdLst/>
              <a:ahLst/>
              <a:cxnLst/>
              <a:rect l="l" t="t" r="r" b="b"/>
              <a:pathLst>
                <a:path w="46184427" h="5392941">
                  <a:moveTo>
                    <a:pt x="46091717" y="5392941"/>
                  </a:moveTo>
                  <a:lnTo>
                    <a:pt x="92710" y="5392941"/>
                  </a:lnTo>
                  <a:cubicBezTo>
                    <a:pt x="41910" y="5392941"/>
                    <a:pt x="0" y="5351031"/>
                    <a:pt x="0" y="530023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6090449" y="0"/>
                  </a:lnTo>
                  <a:cubicBezTo>
                    <a:pt x="46141249" y="0"/>
                    <a:pt x="46183159" y="41910"/>
                    <a:pt x="46183159" y="92710"/>
                  </a:cubicBezTo>
                  <a:lnTo>
                    <a:pt x="46183159" y="5298961"/>
                  </a:lnTo>
                  <a:cubicBezTo>
                    <a:pt x="46184427" y="5351031"/>
                    <a:pt x="46142517" y="5392941"/>
                    <a:pt x="46091717" y="5392941"/>
                  </a:cubicBezTo>
                  <a:close/>
                </a:path>
              </a:pathLst>
            </a:custGeom>
            <a:solidFill>
              <a:srgbClr val="F1EEE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6247927" cy="5456441"/>
            </a:xfrm>
            <a:custGeom>
              <a:avLst/>
              <a:gdLst/>
              <a:ahLst/>
              <a:cxnLst/>
              <a:rect l="l" t="t" r="r" b="b"/>
              <a:pathLst>
                <a:path w="46247927" h="5456441">
                  <a:moveTo>
                    <a:pt x="46123467" y="59690"/>
                  </a:moveTo>
                  <a:cubicBezTo>
                    <a:pt x="46159027" y="59690"/>
                    <a:pt x="46188238" y="88900"/>
                    <a:pt x="46188238" y="124460"/>
                  </a:cubicBezTo>
                  <a:lnTo>
                    <a:pt x="46188238" y="5331982"/>
                  </a:lnTo>
                  <a:cubicBezTo>
                    <a:pt x="46188238" y="5367541"/>
                    <a:pt x="46159027" y="5396751"/>
                    <a:pt x="46123467" y="5396751"/>
                  </a:cubicBezTo>
                  <a:lnTo>
                    <a:pt x="124460" y="5396751"/>
                  </a:lnTo>
                  <a:cubicBezTo>
                    <a:pt x="88900" y="5396751"/>
                    <a:pt x="59690" y="5367541"/>
                    <a:pt x="59690" y="533198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6123467" y="59690"/>
                  </a:lnTo>
                  <a:moveTo>
                    <a:pt x="4612346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31982"/>
                  </a:lnTo>
                  <a:cubicBezTo>
                    <a:pt x="0" y="5400561"/>
                    <a:pt x="55880" y="5456441"/>
                    <a:pt x="124460" y="5456441"/>
                  </a:cubicBezTo>
                  <a:lnTo>
                    <a:pt x="46123467" y="5456441"/>
                  </a:lnTo>
                  <a:cubicBezTo>
                    <a:pt x="46192049" y="5456441"/>
                    <a:pt x="46247927" y="5400561"/>
                    <a:pt x="46247927" y="5331982"/>
                  </a:cubicBezTo>
                  <a:lnTo>
                    <a:pt x="46247927" y="124460"/>
                  </a:lnTo>
                  <a:cubicBezTo>
                    <a:pt x="46247927" y="55880"/>
                    <a:pt x="46192049" y="0"/>
                    <a:pt x="4612346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5332508" y="7589362"/>
            <a:ext cx="3997229" cy="1089294"/>
            <a:chOff x="0" y="9525"/>
            <a:chExt cx="5329639" cy="145239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525"/>
              <a:ext cx="5329639" cy="569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210 국민체조" panose="020B0600000101010101" charset="-127"/>
                  <a:ea typeface="Arita Buri Medium"/>
                </a:rPr>
                <a:t>유명현,김민정</a:t>
              </a:r>
              <a:endParaRPr lang="en-US" sz="3000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12638"/>
              <a:ext cx="5329639" cy="449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9"/>
                </a:lnSpc>
              </a:pPr>
              <a:endParaRPr dirty="0">
                <a:latin typeface="210 국민체조" panose="020B0600000101010101" charset="-127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942411" y="7589362"/>
            <a:ext cx="3997229" cy="1089294"/>
            <a:chOff x="0" y="9525"/>
            <a:chExt cx="5329639" cy="145239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525"/>
              <a:ext cx="5329639" cy="569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210 국민체조" panose="020B0600000101010101" charset="-127"/>
                  <a:ea typeface="Arita Buri Medium"/>
                </a:rPr>
                <a:t>김진현,정상원</a:t>
              </a:r>
              <a:endParaRPr lang="en-US" sz="3000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012638"/>
              <a:ext cx="5329639" cy="449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9"/>
                </a:lnSpc>
              </a:pPr>
              <a:endParaRPr dirty="0">
                <a:latin typeface="210 국민체조" panose="020B0600000101010101" charset="-127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3386190"/>
            <a:ext cx="6674240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6"/>
              </a:lnSpc>
            </a:pP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- Header View, Main View </a:t>
            </a:r>
            <a:r>
              <a:rPr lang="en-US" sz="3733" dirty="0" err="1">
                <a:solidFill>
                  <a:srgbClr val="000000"/>
                </a:solidFill>
                <a:latin typeface="Arita Dotum Thin Bold"/>
              </a:rPr>
              <a:t>디자인</a:t>
            </a:r>
            <a:endParaRPr lang="en-US" sz="3733" dirty="0">
              <a:solidFill>
                <a:srgbClr val="000000"/>
              </a:solidFill>
              <a:latin typeface="Arita Dotum Thin Bold"/>
            </a:endParaRPr>
          </a:p>
          <a:p>
            <a:pPr algn="ctr">
              <a:lnSpc>
                <a:spcPts val="5226"/>
              </a:lnSpc>
            </a:pP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 홈, </a:t>
            </a:r>
            <a:r>
              <a:rPr lang="en-US" sz="3733" dirty="0" err="1">
                <a:solidFill>
                  <a:srgbClr val="000000"/>
                </a:solidFill>
                <a:latin typeface="Arita Dotum Thin Bold"/>
              </a:rPr>
              <a:t>장르</a:t>
            </a: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, </a:t>
            </a:r>
            <a:r>
              <a:rPr lang="en-US" sz="3733" dirty="0" err="1">
                <a:solidFill>
                  <a:srgbClr val="000000"/>
                </a:solidFill>
                <a:latin typeface="Arita Dotum Thin Bold"/>
              </a:rPr>
              <a:t>리뷰</a:t>
            </a: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, </a:t>
            </a:r>
            <a:r>
              <a:rPr lang="en-US" sz="3733" dirty="0" err="1">
                <a:solidFill>
                  <a:srgbClr val="000000"/>
                </a:solidFill>
                <a:latin typeface="Arita Dotum Thin Bold"/>
              </a:rPr>
              <a:t>로그인</a:t>
            </a: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, </a:t>
            </a:r>
            <a:r>
              <a:rPr lang="en-US" sz="3733" dirty="0" err="1">
                <a:solidFill>
                  <a:srgbClr val="000000"/>
                </a:solidFill>
                <a:latin typeface="Arita Dotum Thin Bold"/>
              </a:rPr>
              <a:t>마이페이지</a:t>
            </a: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,</a:t>
            </a:r>
          </a:p>
          <a:p>
            <a:pPr algn="ctr">
              <a:lnSpc>
                <a:spcPts val="5226"/>
              </a:lnSpc>
            </a:pP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슬라이드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, Movie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카드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리스트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, </a:t>
            </a:r>
          </a:p>
          <a:p>
            <a:pPr algn="ctr">
              <a:lnSpc>
                <a:spcPts val="5226"/>
              </a:lnSpc>
            </a:pP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메인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전체</a:t>
            </a:r>
            <a:endParaRPr lang="en-US" sz="3733" dirty="0">
              <a:solidFill>
                <a:srgbClr val="000000"/>
              </a:solidFill>
              <a:latin typeface="210 국민체조" panose="020B0600000101010101" charset="-127"/>
              <a:ea typeface="Arita Dotum Thin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489938" y="3386190"/>
            <a:ext cx="6674240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6"/>
              </a:lnSpc>
            </a:pP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- DB </a:t>
            </a:r>
            <a:r>
              <a:rPr lang="en-US" sz="3733" dirty="0" err="1">
                <a:solidFill>
                  <a:srgbClr val="000000"/>
                </a:solidFill>
                <a:latin typeface="Arita Dotum Thin Bold"/>
              </a:rPr>
              <a:t>구축</a:t>
            </a:r>
            <a:r>
              <a:rPr lang="en-US" sz="3733" dirty="0">
                <a:solidFill>
                  <a:srgbClr val="000000"/>
                </a:solidFill>
                <a:latin typeface="Arita Dotum Thin Bold"/>
              </a:rPr>
              <a:t> 및 </a:t>
            </a:r>
            <a:r>
              <a:rPr lang="en-US" sz="3733" dirty="0" err="1">
                <a:solidFill>
                  <a:srgbClr val="000000"/>
                </a:solidFill>
                <a:latin typeface="Arita Dotum Thin Bold"/>
              </a:rPr>
              <a:t>연동</a:t>
            </a:r>
            <a:endParaRPr lang="en-US" sz="3733" dirty="0">
              <a:solidFill>
                <a:srgbClr val="000000"/>
              </a:solidFill>
              <a:latin typeface="Arita Dotum Thin Bold"/>
            </a:endParaRPr>
          </a:p>
          <a:p>
            <a:pPr algn="ctr">
              <a:lnSpc>
                <a:spcPts val="5226"/>
              </a:lnSpc>
            </a:pP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로그인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,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로그아웃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,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이미지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링크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,</a:t>
            </a:r>
          </a:p>
          <a:p>
            <a:pPr algn="ctr">
              <a:lnSpc>
                <a:spcPts val="5226"/>
              </a:lnSpc>
            </a:pP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회원가입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,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평점기능</a:t>
            </a:r>
            <a:r>
              <a:rPr lang="en-US" sz="3733" dirty="0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,  </a:t>
            </a:r>
            <a:r>
              <a:rPr lang="en-US" sz="3733" dirty="0" err="1">
                <a:solidFill>
                  <a:srgbClr val="000000"/>
                </a:solidFill>
                <a:latin typeface="210 국민체조" panose="020B0600000101010101" charset="-127"/>
                <a:ea typeface="Arita Dotum Thin Bold"/>
              </a:rPr>
              <a:t>평균기능</a:t>
            </a:r>
            <a:endParaRPr lang="en-US" sz="3733" dirty="0">
              <a:solidFill>
                <a:srgbClr val="000000"/>
              </a:solidFill>
              <a:latin typeface="210 국민체조" panose="020B0600000101010101" charset="-127"/>
              <a:ea typeface="Arita Dotum Thi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6242885" y="7644996"/>
            <a:ext cx="6059240" cy="0"/>
          </a:xfrm>
          <a:prstGeom prst="line">
            <a:avLst/>
          </a:prstGeom>
          <a:ln w="28575" cap="rnd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41662" y="7987"/>
            <a:ext cx="11090262" cy="10213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9531487">
            <a:off x="8976293" y="857976"/>
            <a:ext cx="13955771" cy="9245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7289" y="2960292"/>
            <a:ext cx="15793422" cy="43664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4730" y="212531"/>
            <a:ext cx="8115300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요구사항</a:t>
            </a:r>
            <a:r>
              <a:rPr lang="en-US" sz="7800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 </a:t>
            </a: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명세</a:t>
            </a:r>
            <a:endParaRPr lang="en-US" sz="7800" dirty="0">
              <a:solidFill>
                <a:srgbClr val="000000"/>
              </a:solidFill>
              <a:latin typeface="210 국민체조" panose="020B0600000101010101" charset="-127"/>
              <a:ea typeface="Arita Buri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9531487">
            <a:off x="8976293" y="857976"/>
            <a:ext cx="13955771" cy="9245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r="176"/>
          <a:stretch>
            <a:fillRect/>
          </a:stretch>
        </p:blipFill>
        <p:spPr>
          <a:xfrm>
            <a:off x="6081265" y="337091"/>
            <a:ext cx="8901563" cy="961281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4730" y="212531"/>
            <a:ext cx="8115300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스토리</a:t>
            </a:r>
            <a:r>
              <a:rPr lang="en-US" sz="7800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 </a:t>
            </a: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보드</a:t>
            </a:r>
            <a:endParaRPr lang="en-US" sz="7800" dirty="0">
              <a:solidFill>
                <a:srgbClr val="000000"/>
              </a:solidFill>
              <a:latin typeface="210 국민체조" panose="020B0600000101010101" charset="-127"/>
              <a:ea typeface="Arita Buri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9531487">
            <a:off x="8976293" y="857976"/>
            <a:ext cx="13955771" cy="92456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28526" y="309326"/>
            <a:ext cx="9050684" cy="975658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4730" y="212531"/>
            <a:ext cx="8115300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스토리</a:t>
            </a:r>
            <a:r>
              <a:rPr lang="en-US" sz="7800" dirty="0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 </a:t>
            </a:r>
            <a:r>
              <a:rPr lang="en-US" sz="7800" dirty="0" err="1">
                <a:solidFill>
                  <a:srgbClr val="000000"/>
                </a:solidFill>
                <a:latin typeface="210 국민체조" panose="020B0600000101010101" charset="-127"/>
                <a:ea typeface="Arita Buri Medium"/>
              </a:rPr>
              <a:t>보드</a:t>
            </a:r>
            <a:endParaRPr lang="en-US" sz="7800" dirty="0">
              <a:solidFill>
                <a:srgbClr val="000000"/>
              </a:solidFill>
              <a:latin typeface="210 국민체조" panose="020B0600000101010101" charset="-127"/>
              <a:ea typeface="Arita Buri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499</Words>
  <Application>Microsoft Office PowerPoint</Application>
  <PresentationFormat>사용자 지정</PresentationFormat>
  <Paragraphs>123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Arita Dotum Medium Bold</vt:lpstr>
      <vt:lpstr>Baekmuk Batang Bold</vt:lpstr>
      <vt:lpstr>210 국민체조</vt:lpstr>
      <vt:lpstr>Arial</vt:lpstr>
      <vt:lpstr>Arita Dotum Thin Bold</vt:lpstr>
      <vt:lpstr>Nanum Myeongjo Bold Bold</vt:lpstr>
      <vt:lpstr>Arita Dotum Thin</vt:lpstr>
      <vt:lpstr>Baekmuk Batang</vt:lpstr>
      <vt:lpstr>Arita Buri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이젠 2차 팀프로젝트 3조의 발표용</dc:title>
  <cp:lastModifiedBy>505</cp:lastModifiedBy>
  <cp:revision>2</cp:revision>
  <dcterms:created xsi:type="dcterms:W3CDTF">2006-08-16T00:00:00Z</dcterms:created>
  <dcterms:modified xsi:type="dcterms:W3CDTF">2022-12-30T05:51:25Z</dcterms:modified>
  <dc:identifier>DAFWKRewQ_c</dc:identifier>
</cp:coreProperties>
</file>